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  <p:sldMasterId id="2147483660" r:id="rId8"/>
  </p:sldMasterIdLst>
  <p:notesMasterIdLst>
    <p:notesMasterId r:id="rId6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12192000" cy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arget="theme/theme1.xml" Type="http://schemas.openxmlformats.org/officeDocument/2006/relationships/theme"/><Relationship Id="rId10" Target="slides/slide2.xml" Type="http://schemas.openxmlformats.org/officeDocument/2006/relationships/slide"/><Relationship Id="rId11" Target="slides/slide3.xml" Type="http://schemas.openxmlformats.org/officeDocument/2006/relationships/slide"/><Relationship Id="rId12" Target="slides/slide4.xml" Type="http://schemas.openxmlformats.org/officeDocument/2006/relationships/slide"/><Relationship Id="rId13" Target="slides/slide5.xml" Type="http://schemas.openxmlformats.org/officeDocument/2006/relationships/slide"/><Relationship Id="rId14" Target="slides/slide6.xml" Type="http://schemas.openxmlformats.org/officeDocument/2006/relationships/slide"/><Relationship Id="rId15" Target="slides/slide7.xml" Type="http://schemas.openxmlformats.org/officeDocument/2006/relationships/slide"/><Relationship Id="rId16" Target="slides/slide8.xml" Type="http://schemas.openxmlformats.org/officeDocument/2006/relationships/slide"/><Relationship Id="rId17" Target="slides/slide9.xml" Type="http://schemas.openxmlformats.org/officeDocument/2006/relationships/slide"/><Relationship Id="rId18" Target="slides/slide10.xml" Type="http://schemas.openxmlformats.org/officeDocument/2006/relationships/slide"/><Relationship Id="rId19" Target="slides/slide11.xml" Type="http://schemas.openxmlformats.org/officeDocument/2006/relationships/slide"/><Relationship Id="rId2" Target="viewProps.xml" Type="http://schemas.openxmlformats.org/officeDocument/2006/relationships/viewProps"/><Relationship Id="rId20" Target="slides/slide12.xml" Type="http://schemas.openxmlformats.org/officeDocument/2006/relationships/slide"/><Relationship Id="rId21" Target="slides/slide13.xml" Type="http://schemas.openxmlformats.org/officeDocument/2006/relationships/slide"/><Relationship Id="rId22" Target="slides/slide14.xml" Type="http://schemas.openxmlformats.org/officeDocument/2006/relationships/slide"/><Relationship Id="rId23" Target="slides/slide15.xml" Type="http://schemas.openxmlformats.org/officeDocument/2006/relationships/slide"/><Relationship Id="rId24" Target="slides/slide16.xml" Type="http://schemas.openxmlformats.org/officeDocument/2006/relationships/slide"/><Relationship Id="rId25" Target="slides/slide17.xml" Type="http://schemas.openxmlformats.org/officeDocument/2006/relationships/slide"/><Relationship Id="rId26" Target="slides/slide18.xml" Type="http://schemas.openxmlformats.org/officeDocument/2006/relationships/slide"/><Relationship Id="rId27" Target="slides/slide19.xml" Type="http://schemas.openxmlformats.org/officeDocument/2006/relationships/slide"/><Relationship Id="rId28" Target="slides/slide20.xml" Type="http://schemas.openxmlformats.org/officeDocument/2006/relationships/slide"/><Relationship Id="rId29" Target="slides/slide21.xml" Type="http://schemas.openxmlformats.org/officeDocument/2006/relationships/slide"/><Relationship Id="rId3" Target="presProps.xml" Type="http://schemas.openxmlformats.org/officeDocument/2006/relationships/presProps"/><Relationship Id="rId30" Target="slides/slide22.xml" Type="http://schemas.openxmlformats.org/officeDocument/2006/relationships/slide"/><Relationship Id="rId31" Target="notesSlides/notesSlide1.xml" Type="http://schemas.openxmlformats.org/officeDocument/2006/relationships/notesSlide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slideMasters/slideMaster1.xml" Type="http://schemas.openxmlformats.org/officeDocument/2006/relationships/slideMaster"/><Relationship Id="rId40" Target="notesSlides/notesSlide10.xml" Type="http://schemas.openxmlformats.org/officeDocument/2006/relationships/notesSlide"/><Relationship Id="rId41" Target="notesSlides/notesSlide11.xml" Type="http://schemas.openxmlformats.org/officeDocument/2006/relationships/notesSlide"/><Relationship Id="rId42" Target="notesSlides/notesSlide12.xml" Type="http://schemas.openxmlformats.org/officeDocument/2006/relationships/notesSlide"/><Relationship Id="rId43" Target="notesSlides/notesSlide13.xml" Type="http://schemas.openxmlformats.org/officeDocument/2006/relationships/notesSlide"/><Relationship Id="rId44" Target="notesSlides/notesSlide14.xml" Type="http://schemas.openxmlformats.org/officeDocument/2006/relationships/notesSlide"/><Relationship Id="rId45" Target="notesSlides/notesSlide15.xml" Type="http://schemas.openxmlformats.org/officeDocument/2006/relationships/notesSlide"/><Relationship Id="rId46" Target="notesSlides/notesSlide16.xml" Type="http://schemas.openxmlformats.org/officeDocument/2006/relationships/notesSlide"/><Relationship Id="rId47" Target="notesSlides/notesSlide17.xml" Type="http://schemas.openxmlformats.org/officeDocument/2006/relationships/notesSlide"/><Relationship Id="rId48" Target="notesSlides/notesSlide18.xml" Type="http://schemas.openxmlformats.org/officeDocument/2006/relationships/notesSlide"/><Relationship Id="rId49" Target="notesSlides/notesSlide19.xml" Type="http://schemas.openxmlformats.org/officeDocument/2006/relationships/notesSlide"/><Relationship Id="rId50" Target="notesSlides/notesSlide20.xml" Type="http://schemas.openxmlformats.org/officeDocument/2006/relationships/notesSlide"/><Relationship Id="rId51" Target="notesSlides/notesSlide21.xml" Type="http://schemas.openxmlformats.org/officeDocument/2006/relationships/notesSlide"/><Relationship Id="rId52" Target="notesSlides/notesSlide22.xml" Type="http://schemas.openxmlformats.org/officeDocument/2006/relationships/notesSlide"/><Relationship Id="rId6" Target="notesMasters/notesMaster1.xml" Type="http://schemas.openxmlformats.org/officeDocument/2006/relationships/notesMaster"/><Relationship Id="rId7" Target="theme/theme2.xml" Type="http://schemas.openxmlformats.org/officeDocument/2006/relationships/theme"/><Relationship Id="rId8" Target="slideMasters/slideMaster2.xml" Type="http://schemas.openxmlformats.org/officeDocument/2006/relationships/slideMaster"/><Relationship Id="rId9" Target="slides/slide1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大家好，今天我将为大家介绍我们团队研发的“意图驱动检索工作流决策系统”。在这个信息爆炸的时代，如何从海量数据中精准、高效地获取知识，并辅助决策，是企业面临的共同挑战。我们的系统正是为解决这一核心问题而生。接下来，我将从项目背景、核心概念、技术架构、工作流程、应用场景以及未来展望几个方面，为大家进行详细解析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这是我们系统的整体技术架构图。它是一个清晰的分层架构，保证了各模块的低耦合和高内聚。最底层是数据层，汇聚了企业的所有数据。之上是检索引擎层，提供了强大的多模态检索能力。中间是智能路由与工作流层，也就是我们的“大脑”。再往上是意图理解层，负责感知用户需求。最顶层是应用层，直接与用户或其他系统交互。这种架构设计使得系统具备了良好的扩展性和可维护性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意图理解层是系统的“灵魂”所在，其核心技术主要包括三个方面。首先是大语言模型，我们利用像GPT这样的强大模型作为基础，并针对特定业务场景进行微调，使其成为我们专属的“语义理解专家”。其次是查询重写技术，它能像一位翻译官，将用户不标准的自然语言，转化为精准的机器指令。最后是上下文感知能力，这让系统拥有了“记忆”，能够理解对话的来龙去脉，提供连贯的服务。这三者结合，构成了强大的意图理解能力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智能路由与多策略融合是系统的“智慧”体现。它不是简单地使用一种检索方法，而是一个“策略大师”。</a:t>
            </a:r>
          </a:p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首先，它会建立意图和策略之间的映射关系。然后，针对一个复杂的查询，它可以并行调用多种检索器，比如同时进行向量搜索和图搜索。</a:t>
            </a:r>
          </a:p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最后，它会像一位经验丰富的指挥官，对各路返回的“情报”进行分析、融合和排序，并根据结果质量动态调整策略。这种机制确保了我们总能从最合适的地方找到最准确的信息。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了解了技术架构，我们再通过一个具体的例子，来看看系统内部一次完整的交互流程是怎样的。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这张图展示了用户从提问到获得答案的完整流程。首先，用户输入一个自然语言问题。然后，系统进行意图识别，理解用户的真实需求。接着，智能路由模块根据意图选择合适的工具和数据源。之后，系统执行具体的信息检索操作。检索到结果后，会进行融合和排序。然后，大模型会基于这些结果生成最终的自然语言回答。最后，将答案反馈给用户。整个过程一气呵成，对用户来说是无缝的智能体验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在整个流程中，意图识别和智能路由是两个最关键的步骤。我们来看一个具体的例子。当学生问“老师，请问辛亥革命爆发的具体时间和历史背景是什么？”时，意图识别模块会判断出这是一个“知识问答”请求，并提取出关键信息。随后，智能路由模块会根据这个意图，调用历史知识库的检索引擎，去查找相关的知识条目。这两步的精准度，直接决定了后续所有操作的方向和结果的质量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理论结合实际，接下来我们看看这套系统在真实的业务场景中能发挥什么作用，以及能为企业带来哪些价值。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我们的系统具有广泛的应用前景。在智能客服领域，它可以成为不知疲倦的AI助手；在企业决策层面，它是管理层的“数据智囊”；在研发和技术支持场景，它能帮助工程师们“站在巨人的肩膀上”，快速解决问题；在营销和推荐领域，它则能实现“千人千面”的个性化体验。这些场景都能充分发挥系统在意图理解和智能检索方面的优势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这些应用场景最终会转化为实实在在的商业价值。首先是效率的巨大提升，无论是客服还是员工，都能从系统中获得高效的支持。其次是成本的显著降低，特别是在人力成本方面。更重要的是，系统能提升决策的质量，让数据真正驱动业务增长。最后，所有这些都会归结为更好的用户体验，无论是客户还是内部员工，都能感受到智能系统带来的便利。这些价值的实现，正是我们项目的最终目标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最后，我们对整个项目进行一个简要的总结，并对未来的发展方向进行一些展望。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本次介绍将分为六个部分。首先，我们会探讨当前信息检索面临的背景与挑战；接着，解析系统的两个核心概念；然后，将深入剖析其技术架构和详细的工作流程；之后，会展示系统在实际业务中的应用场景和带来的价值；最后，对项目进行总结并展望未来的发展方向。希望能让大家对我们的系统有一个全面而深入的了解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总结一下，我们的项目成功打造了一个以意图理解为核心的智能检索决策系统。它的核心优势在于精准、灵活和强大的策略融合能力。通过在实际场景中的试点，我们已经证明了系统能够带来实实在在的业务价值。这些成果的背后，是整个团队在技术和工程上的共同努力和创新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展望未来，我们的系统还有广阔的发展空间。我们计划拓展多模态理解能力，让交互更加自然。我们将引入强化学习，让系统能够持续自我优化和进化。我们还会与行业大模型结合，深耕垂直领域。同时，我们也会积极探索在隐私保护的前提下，如何实现更大范围的知识共享。我们相信，通过持续的创新，这个系统将变得越来越智能，为企业创造更大的价值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我的介绍到此结束，感谢大家的聆听。接下来是问答环节，欢迎大家提问交流。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首先，让我们进入第一部分：项目背景与挑战。在这一部分，我们将分析当前企业在信息处理方面普遍遇到的困境，以及我们的系统是如何应运而生的。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我们正处在一个信息爆炸的时代，数据量呈指数级增长。然而，传统的关键词检索技术却显得力不从心。它只能进行简单的字符串匹配，无法真正理解用户的意图，常常导致“答非所问”。同时，返回的结果往往海量且冗余，用户需要在信息的海洋中艰难筛选。更重要的是，它缺乏记忆和上下文理解能力，无法提供连贯、个性化的服务。这些痛点，正是我们系统要解决的问题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面对这些挑战，企业对新一代检索系统提出了更高的要求。核心需求可以概括为四点：首先，能够精准理解用户的真实意图；其次，要能高效地从各种数据源中获取知识；第三，系统需要具备智能决策支持的能力，不仅仅是信息的搬运工；最后，系统必须足够灵活，能够与现有的业务流程无缝集成。我们的“意图驱动检索工作流决策系统”正是为满足这些核心需求而设计的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了解了背景和需求，接下来，我们进入第二部分，深入解析系统的两个核心概念：意图驱动检索和工作流决策系统。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那么，什么是意图驱动检索？简单来说，它与传统的关键词检索有着本质的区别。传统检索是“用户说什么，我就搜什么”，是一种基于字符串的被动匹配。而意图驱动检索则是“用户想要什么，我就找什么”，它利用先进的自然语言处理技术，主动去理解用户需求背后的真实意图。这是从“看山是山”到“看山不是山”的认知飞跃，是实现真正智能检索的关键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如果说意图驱动检索是系统的“眼睛”和“耳朵”，那么工作流决策系统就是它的“大脑”和“指挥中心”。它的核心作用是接收来自意图理解层的“情报”，然后进行分析和决策：判断应该调用哪些工具、走哪些流程、采用哪种策略来处理用户的请求。它能将复杂的任务拆解、编排，并最终整合所有结果，形成统一的输出。这个“大脑”的智慧，决定了整个系统的灵活性和强大能力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理解了核心概念，我们现在来深入剖析系统的技术架构，看看这个“智能大脑”是如何构建的。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Shape 3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Shape 3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Relationship Id="rId2" Target="../slideLayouts/slideLayout12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FFFFFF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5748369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.jpeg" Type="http://schemas.openxmlformats.org/officeDocument/2006/relationships/image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18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notesSlides/notesSlide10.xml" Type="http://schemas.openxmlformats.org/officeDocument/2006/relationships/notesSlide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jpeg" Type="http://schemas.openxmlformats.org/officeDocument/2006/relationships/image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5.jpeg" Type="http://schemas.openxmlformats.org/officeDocument/2006/relationships/image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jpeg" Type="http://schemas.openxmlformats.org/officeDocument/2006/relationships/image"/><Relationship Id="rId17" Target="../notesSlides/notesSlide14.xml" Type="http://schemas.openxmlformats.org/officeDocument/2006/relationships/notesSlid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60.jpeg" Type="http://schemas.openxmlformats.org/officeDocument/2006/relationships/image"/><Relationship Id="rId7" Target="../notesSlides/notesSlide15.xml" Type="http://schemas.openxmlformats.org/officeDocument/2006/relationships/notesSlide"/></Relationships>
</file>

<file path=ppt/slides/_rels/slide16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5.jpeg" Type="http://schemas.openxmlformats.org/officeDocument/2006/relationships/image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61.jpeg" Type="http://schemas.openxmlformats.org/officeDocument/2006/relationships/image"/><Relationship Id="rId3" Target="../media/image62.jpeg" Type="http://schemas.openxmlformats.org/officeDocument/2006/relationships/image"/><Relationship Id="rId4" Target="../media/image63.jpeg" Type="http://schemas.openxmlformats.org/officeDocument/2006/relationships/image"/><Relationship Id="rId5" Target="../media/image64.jpeg" Type="http://schemas.openxmlformats.org/officeDocument/2006/relationships/image"/><Relationship Id="rId6" Target="../notesSlides/notesSlide17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notesSlides/notesSlide18.xml" Type="http://schemas.openxmlformats.org/officeDocument/2006/relationships/notesSlid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5.jpeg" Type="http://schemas.openxmlformats.org/officeDocument/2006/relationships/image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notesSlides/notesSlide2.xml" Type="http://schemas.openxmlformats.org/officeDocument/2006/relationships/notesSlid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jpeg" Type="http://schemas.openxmlformats.org/officeDocument/2006/relationships/image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84.jpeg" Type="http://schemas.openxmlformats.org/officeDocument/2006/relationships/image"/><Relationship Id="rId11" Target="../notesSlides/notesSlide21.xml" Type="http://schemas.openxmlformats.org/officeDocument/2006/relationships/notesSlide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.jpe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Relationship Id="rId5" Target="https://github.com/XXYoLoong" TargetMode="External" Type="http://schemas.openxmlformats.org/officeDocument/2006/relationships/hyperlink"/><Relationship Id="rId6" Target="../notesSlides/notesSlide22.xml" Type="http://schemas.openxmlformats.org/officeDocument/2006/relationships/notesSlide"/><Relationship Id="rId7" Target="../media/image8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5.jpeg" Type="http://schemas.openxmlformats.org/officeDocument/2006/relationships/image"/><Relationship Id="rId3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notesSlides/notesSlide5.xml" Type="http://schemas.openxmlformats.org/officeDocument/2006/relationships/notesSlid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5.jpeg" Type="http://schemas.openxmlformats.org/officeDocument/2006/relationships/image"/><Relationship Id="rId3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1.jpeg" Type="http://schemas.openxmlformats.org/officeDocument/2006/relationships/image"/><Relationship Id="rId7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5.jpeg" Type="http://schemas.openxmlformats.org/officeDocument/2006/relationships/image"/><Relationship Id="rId3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F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A1423">
              <a:alpha val="8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635000" y="2286000"/>
            <a:ext cx="10922000" cy="101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意图驱动检索工作流决策系统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34376" flipH="false" flipV="false">
            <a:off x="5461032" y="34226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00FFFF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1016000" y="3683000"/>
            <a:ext cx="1016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0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技术架构与应用解析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2286000" y="5842000"/>
            <a:ext cx="762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汇报人：倪家诚 | 2026年2月6日</a:t>
            </a:r>
            <a:endParaRPr lang="en-US" sz="1100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整体技术架构</a:t>
            </a:r>
            <a:endParaRPr lang="en-US" sz="1100"/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5555" r="5555" t="0" b="0"/>
          <a:stretch>
            <a:fillRect/>
          </a:stretch>
        </p:blipFill>
        <p:spPr>
          <a:xfrm rot="0" flipH="false" flipV="false">
            <a:off x="762000" y="1651000"/>
            <a:ext cx="4064000" cy="4572000"/>
          </a:xfrm>
          <a:prstGeom prst="roundRect">
            <a:avLst>
              <a:gd name="adj" fmla="val 3125"/>
            </a:avLst>
          </a:prstGeom>
          <a:noFill/>
          <a:ln w="25400" cmpd="sng" cap="flat">
            <a:noFill/>
            <a:prstDash val="solid"/>
            <a:round/>
          </a:ln>
          <a:effectLst>
            <a:outerShdw dir="2700000" dist="0" blurRad="254000" algn="tl" rotWithShape="false">
              <a:srgbClr val="00FFFF">
                <a:alpha val="3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5207000" y="1651000"/>
            <a:ext cx="304800" cy="3048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5588000" y="1625600"/>
            <a:ext cx="584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应用层 Application Layer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5588000" y="1930400"/>
            <a:ext cx="584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面向用户的交互接口，包括Web端、移动端应用及第三方API调用接口。</a:t>
            </a:r>
            <a:endParaRPr lang="en-US" sz="1100"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5207000" y="2476500"/>
            <a:ext cx="304800" cy="3048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 flipH="false" flipV="false">
            <a:off x="5588000" y="2451100"/>
            <a:ext cx="584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意图理解层 Intent Understanding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5588000" y="2755900"/>
            <a:ext cx="584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系统的“感知器官”，利用大模型进行意图识别与查询重写，结合画像提供个性化服务。</a:t>
            </a:r>
            <a:endParaRPr lang="en-US" sz="1100"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5207000" y="3302000"/>
            <a:ext cx="304800" cy="3048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5588000" y="3276600"/>
            <a:ext cx="584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智能路由与工作流层 Smart Routing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5588000" y="3581400"/>
            <a:ext cx="584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系统的“大脑”，负责意图分发、任务编排及多策略融合，确保流程高效运转。</a:t>
            </a:r>
            <a:endParaRPr lang="en-US" sz="1100"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5207000" y="4127500"/>
            <a:ext cx="304800" cy="3048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5588000" y="4102100"/>
            <a:ext cx="584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检索引擎层 Retrieval Engine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5588000" y="4406900"/>
            <a:ext cx="584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集成向量数据库、知识图谱与全文检索，提供强大的多模态检索能力支持。</a:t>
            </a:r>
            <a:endParaRPr lang="en-US" sz="1100"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0" flipH="false" flipV="false">
            <a:off x="5207000" y="4953000"/>
            <a:ext cx="304800" cy="3048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5588000" y="4927600"/>
            <a:ext cx="584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数据层 Data Layer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5588000" y="5232400"/>
            <a:ext cx="584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汇聚企业结构化业务数据、非结构化文档知识库及外部各类数据源。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意图理解核心技术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651000"/>
            <a:ext cx="3302000" cy="4445000"/>
          </a:xfrm>
          <a:prstGeom prst="roundRect">
            <a:avLst>
              <a:gd name="adj" fmla="val 3846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889000" y="1778000"/>
            <a:ext cx="3048000" cy="1714500"/>
          </a:xfrm>
          <a:prstGeom prst="roundRect">
            <a:avLst>
              <a:gd name="adj" fmla="val 7407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889000" y="3619500"/>
            <a:ext cx="304800" cy="3048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270000" y="3581400"/>
            <a:ext cx="2667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大语言模型 (LLM)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889000" y="4000500"/>
            <a:ext cx="3048000" cy="190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基于GPT、Llama等模型微调，在特定领域精准理解意图与分类，是深层语义理解的基石，生成高质量回答。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4445000" y="1651000"/>
            <a:ext cx="3302000" cy="4445000"/>
          </a:xfrm>
          <a:prstGeom prst="roundRect">
            <a:avLst>
              <a:gd name="adj" fmla="val 3846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4572000" y="1778000"/>
            <a:ext cx="3048000" cy="1714500"/>
          </a:xfrm>
          <a:prstGeom prst="roundRect">
            <a:avLst>
              <a:gd name="adj" fmla="val 7407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4572000" y="3619500"/>
            <a:ext cx="304800" cy="3048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4953000" y="3581400"/>
            <a:ext cx="2667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查询重写技术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4572000" y="4000500"/>
            <a:ext cx="3048000" cy="190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利用同义扩展与HyDE技术，将模糊口语化输入转化为精准指令，大幅提升检索召回率与准确率。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8128000" y="1651000"/>
            <a:ext cx="3302000" cy="4445000"/>
          </a:xfrm>
          <a:prstGeom prst="roundRect">
            <a:avLst>
              <a:gd name="adj" fmla="val 3846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8255000" y="1778000"/>
            <a:ext cx="3048000" cy="1714500"/>
          </a:xfrm>
          <a:prstGeom prst="roundRect">
            <a:avLst>
              <a:gd name="adj" fmla="val 7407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8255000" y="3619500"/>
            <a:ext cx="304800" cy="304800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 flipH="false" flipV="false">
            <a:off x="8636000" y="3581400"/>
            <a:ext cx="2667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上下文感知能力</a:t>
            </a:r>
            <a:endParaRPr lang="en-US" sz="1100"/>
          </a:p>
        </p:txBody>
      </p:sp>
      <p:sp>
        <p:nvSpPr>
          <p:cNvPr name="AutoShape 17" id="17"/>
          <p:cNvSpPr/>
          <p:nvPr/>
        </p:nvSpPr>
        <p:spPr>
          <a:xfrm rot="0" flipH="false" flipV="false">
            <a:off x="8255000" y="4000500"/>
            <a:ext cx="3048000" cy="190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结合多轮对话历史与用户画像，动态调整意图理解，提供个性化、连贯的智能服务体验。</a:t>
            </a:r>
            <a:endParaRPr lang="en-US" sz="1100"/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智能路由与多策略融合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524000"/>
            <a:ext cx="5080000" cy="1397000"/>
          </a:xfrm>
          <a:prstGeom prst="roundRect">
            <a:avLst>
              <a:gd name="adj" fmla="val 9090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714500"/>
            <a:ext cx="406400" cy="4064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524000" y="1676400"/>
            <a:ext cx="4064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意图-策略映射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16000" y="2095500"/>
            <a:ext cx="4572000" cy="698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内置丰富策略库，基于意图类型（事实/分析/指令）和业务规则，自动匹配合适的检索策略组合。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762000" y="3111500"/>
            <a:ext cx="5080000" cy="1397000"/>
          </a:xfrm>
          <a:prstGeom prst="roundRect">
            <a:avLst>
              <a:gd name="adj" fmla="val 9090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16000" y="3302000"/>
            <a:ext cx="406400" cy="4064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1524000" y="3263900"/>
            <a:ext cx="4064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多检索器并行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1016000" y="3683000"/>
            <a:ext cx="4572000" cy="698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并行调用向量、关键词、图检索等引擎，利用RRF算法重排融合结果，兼顾召回率与精准度。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762000" y="4699000"/>
            <a:ext cx="5080000" cy="1397000"/>
          </a:xfrm>
          <a:prstGeom prst="roundRect">
            <a:avLst>
              <a:gd name="adj" fmla="val 9090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16000" y="4889500"/>
            <a:ext cx="406400" cy="4064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 flipH="false" flipV="false">
            <a:off x="1524000" y="4851400"/>
            <a:ext cx="4064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动态决策与优化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1016000" y="5270500"/>
            <a:ext cx="4572000" cy="698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持续评估结果质量与置信度，不理想时自动触发二次检索，动态调整策略，形成闭环优化。</a:t>
            </a:r>
            <a:endParaRPr lang="en-US" sz="1100"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r="0" t="6097" b="6097"/>
          <a:stretch>
            <a:fillRect/>
          </a:stretch>
        </p:blipFill>
        <p:spPr>
          <a:xfrm rot="0" flipH="false" flipV="false">
            <a:off x="6223000" y="1524000"/>
            <a:ext cx="5207000" cy="4572000"/>
          </a:xfrm>
          <a:prstGeom prst="roundRect">
            <a:avLst>
              <a:gd name="adj" fmla="val 2777"/>
            </a:avLst>
          </a:prstGeom>
          <a:noFill/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  <a:effectLst>
            <a:outerShdw dir="2700000" dist="0" blurRad="254000" algn="tl" rotWithShape="false">
              <a:srgbClr val="00FFFF">
                <a:alpha val="1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4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0" y="1905000"/>
            <a:ext cx="1219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80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0" y="3302000"/>
            <a:ext cx="12192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工作流程详解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34376" flipH="false" flipV="false">
            <a:off x="5461032" y="41211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00FFFF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0" y="4318000"/>
            <a:ext cx="1219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400" spc="200">
                <a:solidFill>
                  <a:srgbClr val="FFFFFF">
                    <a:alpha val="70196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DETAILED WORKFLOW EXPLANATION</a:t>
            </a:r>
            <a:endParaRPr lang="en-US" sz="1100"/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一次完整的交互流程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651000"/>
            <a:ext cx="2476500" cy="2159000"/>
          </a:xfrm>
          <a:prstGeom prst="roundRect">
            <a:avLst>
              <a:gd name="adj" fmla="val 5882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952500" y="1841500"/>
            <a:ext cx="355600" cy="3556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397000" y="1803400"/>
            <a:ext cx="1714500" cy="431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01 用户输入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952500" y="2222500"/>
            <a:ext cx="20955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用户通过自然语言界面提出问题，例如查询销售数据或区域表现。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3492500" y="1651000"/>
            <a:ext cx="2476500" cy="2159000"/>
          </a:xfrm>
          <a:prstGeom prst="roundRect">
            <a:avLst>
              <a:gd name="adj" fmla="val 5882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3683000" y="1841500"/>
            <a:ext cx="355600" cy="3556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4127500" y="1803400"/>
            <a:ext cx="1714500" cy="431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02 意图识别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3683000" y="2222500"/>
            <a:ext cx="20955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系统解析用户意图，提取关键信息如时间、数据类型和具体指标。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6223000" y="1651000"/>
            <a:ext cx="2476500" cy="2159000"/>
          </a:xfrm>
          <a:prstGeom prst="roundRect">
            <a:avLst>
              <a:gd name="adj" fmla="val 5882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6413500" y="1841500"/>
            <a:ext cx="355600" cy="3556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 flipH="false" flipV="false">
            <a:off x="6858000" y="1803400"/>
            <a:ext cx="1714500" cy="431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03 智能路由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6413500" y="2222500"/>
            <a:ext cx="20955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根据识别的意图，决定调用的工具（如SQL）并路由至相应的业务数据库。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8953500" y="1651000"/>
            <a:ext cx="2476500" cy="2159000"/>
          </a:xfrm>
          <a:prstGeom prst="roundRect">
            <a:avLst>
              <a:gd name="adj" fmla="val 5882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9144000" y="1841500"/>
            <a:ext cx="355600" cy="3556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9588500" y="1803400"/>
            <a:ext cx="1714500" cy="431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04 信息检索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9144000" y="2222500"/>
            <a:ext cx="20955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执行具体的查询操作，从数据库中精准提取所需的原始数据。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 flipH="false" flipV="false">
            <a:off x="762000" y="4064000"/>
            <a:ext cx="2476500" cy="2159000"/>
          </a:xfrm>
          <a:prstGeom prst="roundRect">
            <a:avLst>
              <a:gd name="adj" fmla="val 5882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0" flipH="false" flipV="false">
            <a:off x="952500" y="4254500"/>
            <a:ext cx="355600" cy="355600"/>
          </a:xfrm>
          <a:prstGeom prst="rect">
            <a:avLst/>
          </a:prstGeom>
        </p:spPr>
      </p:pic>
      <p:sp>
        <p:nvSpPr>
          <p:cNvPr name="AutoShape 21" id="21"/>
          <p:cNvSpPr/>
          <p:nvPr/>
        </p:nvSpPr>
        <p:spPr>
          <a:xfrm rot="0" flipH="false" flipV="false">
            <a:off x="1397000" y="4216400"/>
            <a:ext cx="1714500" cy="431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05 融合排序</a:t>
            </a:r>
            <a:endParaRPr lang="en-US" sz="1100"/>
          </a:p>
        </p:txBody>
      </p:sp>
      <p:sp>
        <p:nvSpPr>
          <p:cNvPr name="AutoShape 22" id="22"/>
          <p:cNvSpPr/>
          <p:nvPr/>
        </p:nvSpPr>
        <p:spPr>
          <a:xfrm rot="0" flipH="false" flipV="false">
            <a:off x="952500" y="4635500"/>
            <a:ext cx="20955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对检索结果进行清洗、处理和排序，确定关键结论（如表现最好的区域）。</a:t>
            </a:r>
            <a:endParaRPr lang="en-US" sz="1100"/>
          </a:p>
        </p:txBody>
      </p:sp>
      <p:sp>
        <p:nvSpPr>
          <p:cNvPr name="AutoShape 23" id="23"/>
          <p:cNvSpPr/>
          <p:nvPr/>
        </p:nvSpPr>
        <p:spPr>
          <a:xfrm rot="0" flipH="false" flipV="false">
            <a:off x="3492500" y="4064000"/>
            <a:ext cx="2476500" cy="2159000"/>
          </a:xfrm>
          <a:prstGeom prst="roundRect">
            <a:avLst>
              <a:gd name="adj" fmla="val 5882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0" flipH="false" flipV="false">
            <a:off x="3683000" y="4254500"/>
            <a:ext cx="355600" cy="355600"/>
          </a:xfrm>
          <a:prstGeom prst="rect">
            <a:avLst/>
          </a:prstGeom>
        </p:spPr>
      </p:pic>
      <p:sp>
        <p:nvSpPr>
          <p:cNvPr name="AutoShape 25" id="25"/>
          <p:cNvSpPr/>
          <p:nvPr/>
        </p:nvSpPr>
        <p:spPr>
          <a:xfrm rot="0" flipH="false" flipV="false">
            <a:off x="4127500" y="4216400"/>
            <a:ext cx="1714500" cy="431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06 答案生成</a:t>
            </a:r>
            <a:endParaRPr lang="en-US" sz="1100"/>
          </a:p>
        </p:txBody>
      </p:sp>
      <p:sp>
        <p:nvSpPr>
          <p:cNvPr name="AutoShape 26" id="26"/>
          <p:cNvSpPr/>
          <p:nvPr/>
        </p:nvSpPr>
        <p:spPr>
          <a:xfrm rot="0" flipH="false" flipV="false">
            <a:off x="3683000" y="4635500"/>
            <a:ext cx="20955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大语言模型基于结构化数据，生成自然语言风格的分析报告和结论。</a:t>
            </a:r>
            <a:endParaRPr lang="en-US" sz="1100"/>
          </a:p>
        </p:txBody>
      </p:sp>
      <p:sp>
        <p:nvSpPr>
          <p:cNvPr name="AutoShape 27" id="27"/>
          <p:cNvSpPr/>
          <p:nvPr/>
        </p:nvSpPr>
        <p:spPr>
          <a:xfrm rot="0" flipH="false" flipV="false">
            <a:off x="6223000" y="4064000"/>
            <a:ext cx="2476500" cy="2159000"/>
          </a:xfrm>
          <a:prstGeom prst="roundRect">
            <a:avLst>
              <a:gd name="adj" fmla="val 5882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0" flipH="false" flipV="false">
            <a:off x="6413500" y="4254500"/>
            <a:ext cx="355600" cy="355600"/>
          </a:xfrm>
          <a:prstGeom prst="rect">
            <a:avLst/>
          </a:prstGeom>
        </p:spPr>
      </p:pic>
      <p:sp>
        <p:nvSpPr>
          <p:cNvPr name="AutoShape 29" id="29"/>
          <p:cNvSpPr/>
          <p:nvPr/>
        </p:nvSpPr>
        <p:spPr>
          <a:xfrm rot="0" flipH="false" flipV="false">
            <a:off x="6858000" y="4216400"/>
            <a:ext cx="1714500" cy="431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07 结果反馈</a:t>
            </a:r>
            <a:endParaRPr lang="en-US" sz="1100"/>
          </a:p>
        </p:txBody>
      </p:sp>
      <p:sp>
        <p:nvSpPr>
          <p:cNvPr name="AutoShape 30" id="30"/>
          <p:cNvSpPr/>
          <p:nvPr/>
        </p:nvSpPr>
        <p:spPr>
          <a:xfrm rot="0" flipH="false" flipV="false">
            <a:off x="6413500" y="4635500"/>
            <a:ext cx="20955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将最终的分析结果以清晰、直观的自然语言形式返回给用户。</a:t>
            </a:r>
            <a:endParaRPr lang="en-US" sz="1100"/>
          </a:p>
        </p:txBody>
      </p:sp>
      <p:sp>
        <p:nvSpPr>
          <p:cNvPr name="AutoShape 31" id="31"/>
          <p:cNvSpPr/>
          <p:nvPr/>
        </p:nvSpPr>
        <p:spPr>
          <a:xfrm rot="0" flipH="false" flipV="false">
            <a:off x="8953500" y="4064000"/>
            <a:ext cx="2476500" cy="2159000"/>
          </a:xfrm>
          <a:prstGeom prst="roundRect">
            <a:avLst>
              <a:gd name="adj" fmla="val 5882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rcRect l="0" r="0" t="7142" b="7142"/>
          <a:stretch>
            <a:fillRect/>
          </a:stretch>
        </p:blipFill>
        <p:spPr>
          <a:xfrm rot="0" flipH="false" flipV="false">
            <a:off x="9080500" y="4191000"/>
            <a:ext cx="2222500" cy="1905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关键步骤解析：意图识别与路由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524000"/>
            <a:ext cx="5207000" cy="2413000"/>
          </a:xfrm>
          <a:prstGeom prst="roundRect">
            <a:avLst>
              <a:gd name="adj" fmla="val 5263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714500"/>
            <a:ext cx="355600" cy="3556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460500" y="1676400"/>
            <a:ext cx="4254500" cy="444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01 意图识别 (Intent Recognition)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9291" flipH="false" flipV="false">
            <a:off x="1016009" y="2089150"/>
            <a:ext cx="4699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B0B0B0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1016000" y="2222500"/>
            <a:ext cx="4699000" cy="152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用户输入：</a:t>
            </a:r>
            <a:r>
              <a:rPr lang="en-US" b="false" i="false" strike="noStrike" u="none" sz="14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“老师，请问辛亥革命爆发的具体时间和历史背景是什么？”</a:t>
            </a:r>
            <a:r>
              <a:rPr lang="en-US" b="false" i="false" strike="noStrike" u="none" sz="14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tru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系统解析：</a:t>
            </a:r>
            <a:r>
              <a:rPr lang="en-US" b="false" i="false" strike="noStrike" u="none" sz="14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意图=知识问答</a:t>
            </a:r>
            <a:r>
              <a:rPr lang="en-US" b="false" i="false" strike="noStrike" u="none" sz="14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| 关键信息={事件:辛亥革命, 需求:具体时间, 历史背景}</a:t>
            </a:r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762000" y="4127500"/>
            <a:ext cx="5207000" cy="2413000"/>
          </a:xfrm>
          <a:prstGeom prst="roundRect">
            <a:avLst>
              <a:gd name="adj" fmla="val 5263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16000" y="4318000"/>
            <a:ext cx="355600" cy="3556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1460500" y="4279900"/>
            <a:ext cx="4254500" cy="444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02 智能路由 (Smart Routing)</a:t>
            </a:r>
            <a:endParaRPr lang="en-US" sz="1100"/>
          </a:p>
        </p:txBody>
      </p:sp>
      <p:cxnSp>
        <p:nvCxnSpPr>
          <p:cNvPr name="Connector 11" id="11"/>
          <p:cNvCxnSpPr/>
          <p:nvPr/>
        </p:nvCxnSpPr>
        <p:spPr>
          <a:xfrm rot="-9291" flipH="false" flipV="false">
            <a:off x="1016009" y="4692650"/>
            <a:ext cx="4699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B0B0B0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12" id="12"/>
          <p:cNvSpPr/>
          <p:nvPr/>
        </p:nvSpPr>
        <p:spPr>
          <a:xfrm rot="0" flipH="false" flipV="false">
            <a:off x="1016000" y="4826000"/>
            <a:ext cx="4699000" cy="152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路由逻辑：</a:t>
            </a:r>
            <a:r>
              <a:rPr lang="en-US" b="false" i="false" strike="noStrike" u="none" sz="14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触发历史知识库检索引擎，自动生成检索指令。</a:t>
            </a:r>
            <a:r>
              <a:rPr lang="en-US" b="false" i="false" strike="noStrike" u="none" sz="160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/>
            </a:r>
            <a:endParaRPr lang="en-US" sz="1100"/>
          </a:p>
          <a:p>
            <a:pPr algn="l" indent="0">
              <a:lnSpc>
                <a:spcPct val="125000"/>
              </a:lnSpc>
            </a:pPr>
            <a:r>
              <a:rPr lang="en-US" b="tru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生成指令：</a:t>
            </a:r>
            <a:r>
              <a:rPr lang="en-US" b="false" i="false" strike="noStrike" u="none" sz="1200">
                <a:solidFill>
                  <a:srgbClr val="00FFFF"/>
                </a:solidFill>
                <a:highlight>
                  <a:srgbClr val="00FFFF">
                    <a:alpha val="0"/>
                  </a:srgbClr>
                </a:highlight>
                <a:latin typeface="Noto Sans SC"/>
                <a:ea typeface="Noto Sans SC"/>
                <a:cs typeface="Noto Sans SC"/>
                <a:sym typeface="Noto Sans SC"/>
              </a:rPr>
              <a:t>系统自动将问题拆解为对‘辛亥革命’事件的时间和背景信息的检索请求，并从历史知识库中查找相关条目。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13930" r="13930" t="0" b="0"/>
          <a:stretch>
            <a:fillRect/>
          </a:stretch>
        </p:blipFill>
        <p:spPr>
          <a:xfrm rot="0" flipH="false" flipV="false">
            <a:off x="6223000" y="1524000"/>
            <a:ext cx="5207000" cy="5016500"/>
          </a:xfrm>
          <a:prstGeom prst="roundRect">
            <a:avLst>
              <a:gd name="adj" fmla="val 2531"/>
            </a:avLst>
          </a:prstGeom>
          <a:noFill/>
          <a:ln w="12700" cmpd="sng" cap="flat">
            <a:solidFill>
              <a:srgbClr val="00FFFF">
                <a:alpha val="50000"/>
              </a:srgbClr>
            </a:solidFill>
            <a:prstDash val="solid"/>
            <a:round/>
          </a:ln>
          <a:effectLst>
            <a:outerShdw dir="2700000" dist="127000" blurRad="254000" algn="tl" rotWithShape="false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6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0" y="2032000"/>
            <a:ext cx="1219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80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05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0" y="3302000"/>
            <a:ext cx="12192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应用场景与价值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34376" flipH="false" flipV="false">
            <a:off x="5461032" y="41211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00FFFF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0" y="4318000"/>
            <a:ext cx="1219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400" spc="200">
                <a:solidFill>
                  <a:srgbClr val="FFFFFF">
                    <a:alpha val="70196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APPLICATION SCENARIOS &amp; VALUE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核心应用场景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524000"/>
            <a:ext cx="5207000" cy="2413000"/>
          </a:xfrm>
          <a:prstGeom prst="roundRect">
            <a:avLst>
              <a:gd name="adj" fmla="val 5263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r="0" t="10855" b="10855"/>
          <a:stretch>
            <a:fillRect/>
          </a:stretch>
        </p:blipFill>
        <p:spPr>
          <a:xfrm rot="0" flipH="false" flipV="false">
            <a:off x="1016000" y="1778000"/>
            <a:ext cx="1651000" cy="1905000"/>
          </a:xfrm>
          <a:prstGeom prst="roundRect">
            <a:avLst>
              <a:gd name="adj" fmla="val 7692"/>
            </a:avLst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5" id="5"/>
          <p:cNvSpPr/>
          <p:nvPr/>
        </p:nvSpPr>
        <p:spPr>
          <a:xfrm rot="0" flipH="false" flipV="false">
            <a:off x="2857500" y="1778000"/>
            <a:ext cx="2921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智能客服与知识问答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2857500" y="2222500"/>
            <a:ext cx="29210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7x24小时自动回答常见问题，解放人力，显著提升服务效率和标准化程度。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6223000" y="1524000"/>
            <a:ext cx="5207000" cy="2413000"/>
          </a:xfrm>
          <a:prstGeom prst="roundRect">
            <a:avLst>
              <a:gd name="adj" fmla="val 5263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r="0" t="11717" b="11717"/>
          <a:stretch>
            <a:fillRect/>
          </a:stretch>
        </p:blipFill>
        <p:spPr>
          <a:xfrm rot="0" flipH="false" flipV="false">
            <a:off x="6477000" y="1778000"/>
            <a:ext cx="1651000" cy="1905000"/>
          </a:xfrm>
          <a:prstGeom prst="roundRect">
            <a:avLst>
              <a:gd name="adj" fmla="val 7692"/>
            </a:avLst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9" id="9"/>
          <p:cNvSpPr/>
          <p:nvPr/>
        </p:nvSpPr>
        <p:spPr>
          <a:xfrm rot="0" flipH="false" flipV="false">
            <a:off x="8318500" y="1778000"/>
            <a:ext cx="2921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企业智能决策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8318500" y="2222500"/>
            <a:ext cx="29210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辅助管理层从海量数据中获取洞察，将数据转化为决策依据，支持科学战略决策。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762000" y="4191000"/>
            <a:ext cx="5207000" cy="2413000"/>
          </a:xfrm>
          <a:prstGeom prst="roundRect">
            <a:avLst>
              <a:gd name="adj" fmla="val 5263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25646" r="25646" t="0" b="0"/>
          <a:stretch>
            <a:fillRect/>
          </a:stretch>
        </p:blipFill>
        <p:spPr>
          <a:xfrm rot="0" flipH="false" flipV="false">
            <a:off x="1016000" y="4445000"/>
            <a:ext cx="1651000" cy="1905000"/>
          </a:xfrm>
          <a:prstGeom prst="roundRect">
            <a:avLst>
              <a:gd name="adj" fmla="val 7692"/>
            </a:avLst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13" id="13"/>
          <p:cNvSpPr/>
          <p:nvPr/>
        </p:nvSpPr>
        <p:spPr>
          <a:xfrm rot="0" flipH="false" flipV="false">
            <a:off x="2857500" y="4445000"/>
            <a:ext cx="2921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研发与技术支持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2857500" y="4889500"/>
            <a:ext cx="29210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快速检索技术文档与代码示例，提供故障排除指南，加速工程师解决问题的速度。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6223000" y="4191000"/>
            <a:ext cx="5207000" cy="2413000"/>
          </a:xfrm>
          <a:prstGeom prst="roundRect">
            <a:avLst>
              <a:gd name="adj" fmla="val 5263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6666" r="6666" t="0" b="0"/>
          <a:stretch>
            <a:fillRect/>
          </a:stretch>
        </p:blipFill>
        <p:spPr>
          <a:xfrm rot="0" flipH="false" flipV="false">
            <a:off x="6477000" y="4445000"/>
            <a:ext cx="1651000" cy="1905000"/>
          </a:xfrm>
          <a:prstGeom prst="roundRect">
            <a:avLst>
              <a:gd name="adj" fmla="val 7692"/>
            </a:avLst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17" id="17"/>
          <p:cNvSpPr/>
          <p:nvPr/>
        </p:nvSpPr>
        <p:spPr>
          <a:xfrm rot="0" flipH="false" flipV="false">
            <a:off x="8318500" y="4445000"/>
            <a:ext cx="2921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个性化推荐与营销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8318500" y="4889500"/>
            <a:ext cx="2921000" cy="1397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深度理解用户偏好，提供精准的产品与内容推荐，实现“千人千面”的营销体验。</a:t>
            </a:r>
            <a:endParaRPr lang="en-US" sz="1100"/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为企业带来的核心价值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524000"/>
            <a:ext cx="5207000" cy="2286000"/>
          </a:xfrm>
          <a:prstGeom prst="roundRect">
            <a:avLst>
              <a:gd name="adj" fmla="val 555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66800" y="1828800"/>
            <a:ext cx="406400" cy="4064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574800" y="1803400"/>
            <a:ext cx="4064000" cy="444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效率提升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66800" y="2260600"/>
            <a:ext cx="457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响应时间缩短</a:t>
            </a:r>
            <a:r>
              <a:rPr lang="en-US" b="true" i="false" strike="noStrike" u="none" sz="24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80%</a:t>
            </a: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，检索效率提升</a:t>
            </a:r>
            <a:r>
              <a:rPr lang="en-US" b="true" i="false" strike="noStrike" u="none" sz="24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5倍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066800" y="2730500"/>
            <a:ext cx="4572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员工从重复查找中解放，聚焦于高价值创造性工作，全面提升人效。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6223000" y="1524000"/>
            <a:ext cx="5207000" cy="2286000"/>
          </a:xfrm>
          <a:prstGeom prst="roundRect">
            <a:avLst>
              <a:gd name="adj" fmla="val 555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527800" y="1828800"/>
            <a:ext cx="406400" cy="4064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7035800" y="1803400"/>
            <a:ext cx="4064000" cy="444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成本降低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6527800" y="2260600"/>
            <a:ext cx="457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预计节约人力成本</a:t>
            </a:r>
            <a:r>
              <a:rPr lang="en-US" b="true" i="false" strike="noStrike" u="none" sz="24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30%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6527800" y="2730500"/>
            <a:ext cx="4572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减少对人工客服和初级分析师的依赖，自动化流程大幅降低运营成本。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762000" y="4064000"/>
            <a:ext cx="5207000" cy="2286000"/>
          </a:xfrm>
          <a:prstGeom prst="roundRect">
            <a:avLst>
              <a:gd name="adj" fmla="val 555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66800" y="4368800"/>
            <a:ext cx="406400" cy="406400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0" flipH="false" flipV="false">
            <a:off x="1574800" y="4343400"/>
            <a:ext cx="4064000" cy="444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决策质量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 flipH="false" flipV="false">
            <a:off x="1066800" y="4800600"/>
            <a:ext cx="457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决策失误率降低</a:t>
            </a:r>
            <a:r>
              <a:rPr lang="en-US" b="true" i="false" strike="noStrike" u="none" sz="24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40%</a:t>
            </a:r>
            <a:endParaRPr lang="en-US" sz="1100"/>
          </a:p>
        </p:txBody>
      </p:sp>
      <p:sp>
        <p:nvSpPr>
          <p:cNvPr name="AutoShape 17" id="17"/>
          <p:cNvSpPr/>
          <p:nvPr/>
        </p:nvSpPr>
        <p:spPr>
          <a:xfrm rot="0" flipH="false" flipV="false">
            <a:off x="1066800" y="5270500"/>
            <a:ext cx="4572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基于全面、准确、实时的信息洞察，辅助管理层做出更明智的战略决策。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6223000" y="4064000"/>
            <a:ext cx="5207000" cy="2286000"/>
          </a:xfrm>
          <a:prstGeom prst="roundRect">
            <a:avLst>
              <a:gd name="adj" fmla="val 555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6527800" y="4368800"/>
            <a:ext cx="406400" cy="406400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rot="0" flipH="false" flipV="false">
            <a:off x="7035800" y="4343400"/>
            <a:ext cx="4064000" cy="444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用户体验</a:t>
            </a:r>
            <a:endParaRPr lang="en-US" sz="1100"/>
          </a:p>
        </p:txBody>
      </p:sp>
      <p:sp>
        <p:nvSpPr>
          <p:cNvPr name="AutoShape 21" id="21"/>
          <p:cNvSpPr/>
          <p:nvPr/>
        </p:nvSpPr>
        <p:spPr>
          <a:xfrm rot="0" flipH="false" flipV="false">
            <a:off x="6527800" y="4800600"/>
            <a:ext cx="457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用户满意度提升</a:t>
            </a:r>
            <a:r>
              <a:rPr lang="en-US" b="true" i="false" strike="noStrike" u="none" sz="24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25%</a:t>
            </a:r>
            <a:endParaRPr lang="en-US" sz="1100"/>
          </a:p>
        </p:txBody>
      </p:sp>
      <p:sp>
        <p:nvSpPr>
          <p:cNvPr name="AutoShape 22" id="22"/>
          <p:cNvSpPr/>
          <p:nvPr/>
        </p:nvSpPr>
        <p:spPr>
          <a:xfrm rot="0" flipH="false" flipV="false">
            <a:off x="6527800" y="5270500"/>
            <a:ext cx="4572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提供智能、个性化的自然交互服务，显著提升客户与内部员工的满意度。</a:t>
            </a:r>
            <a:endParaRPr lang="en-US" sz="1100"/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0" y="1905000"/>
            <a:ext cx="1219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80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06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0" y="3302000"/>
            <a:ext cx="12192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总结与未来展望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0" y="4064000"/>
            <a:ext cx="1219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600" spc="200">
                <a:solidFill>
                  <a:srgbClr val="FFFFFF">
                    <a:alpha val="60000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SUMMARY &amp; FUTURE OUTLOOK</a:t>
            </a:r>
            <a:endParaRPr lang="en-US" sz="1100"/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A0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7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762000" y="635000"/>
            <a:ext cx="508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CONTENTS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42969" flipH="false" flipV="false">
            <a:off x="762040" y="1390650"/>
            <a:ext cx="101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00FFFF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5334000" y="1651000"/>
            <a:ext cx="6096000" cy="711200"/>
          </a:xfrm>
          <a:prstGeom prst="roundRect">
            <a:avLst>
              <a:gd name="adj" fmla="val 17857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5588000" y="1854200"/>
            <a:ext cx="304800" cy="3048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 flipH="false" flipV="false">
            <a:off x="6032500" y="1816100"/>
            <a:ext cx="4826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01. 项目背景与挑战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5334000" y="2489200"/>
            <a:ext cx="6096000" cy="711200"/>
          </a:xfrm>
          <a:prstGeom prst="roundRect">
            <a:avLst>
              <a:gd name="adj" fmla="val 17857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5588000" y="2692400"/>
            <a:ext cx="304800" cy="3048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6032500" y="2654300"/>
            <a:ext cx="4826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02. 核心概念解析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5334000" y="3327400"/>
            <a:ext cx="6096000" cy="711200"/>
          </a:xfrm>
          <a:prstGeom prst="roundRect">
            <a:avLst>
              <a:gd name="adj" fmla="val 17857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5588000" y="3530600"/>
            <a:ext cx="304800" cy="3048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6032500" y="3492500"/>
            <a:ext cx="4826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03. 技术架构深度剖析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5334000" y="4165600"/>
            <a:ext cx="6096000" cy="711200"/>
          </a:xfrm>
          <a:prstGeom prst="roundRect">
            <a:avLst>
              <a:gd name="adj" fmla="val 17857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5588000" y="4368800"/>
            <a:ext cx="304800" cy="3048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6032500" y="4330700"/>
            <a:ext cx="4826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04. 工作流程详解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5334000" y="5003800"/>
            <a:ext cx="6096000" cy="711200"/>
          </a:xfrm>
          <a:prstGeom prst="roundRect">
            <a:avLst>
              <a:gd name="adj" fmla="val 17857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0" flipH="false" flipV="false">
            <a:off x="5588000" y="5207000"/>
            <a:ext cx="304800" cy="304800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rot="0" flipH="false" flipV="false">
            <a:off x="6032500" y="5168900"/>
            <a:ext cx="4826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05. 应用场景与价值</a:t>
            </a:r>
            <a:endParaRPr lang="en-US" sz="1100"/>
          </a:p>
        </p:txBody>
      </p:sp>
      <p:sp>
        <p:nvSpPr>
          <p:cNvPr name="AutoShape 21" id="21"/>
          <p:cNvSpPr/>
          <p:nvPr/>
        </p:nvSpPr>
        <p:spPr>
          <a:xfrm rot="0" flipH="false" flipV="false">
            <a:off x="5334000" y="5842000"/>
            <a:ext cx="6096000" cy="711200"/>
          </a:xfrm>
          <a:prstGeom prst="roundRect">
            <a:avLst>
              <a:gd name="adj" fmla="val 17857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2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0" flipH="false" flipV="false">
            <a:off x="5588000" y="6045200"/>
            <a:ext cx="304800" cy="304800"/>
          </a:xfrm>
          <a:prstGeom prst="rect">
            <a:avLst/>
          </a:prstGeom>
        </p:spPr>
      </p:pic>
      <p:sp>
        <p:nvSpPr>
          <p:cNvPr name="AutoShape 23" id="23"/>
          <p:cNvSpPr/>
          <p:nvPr/>
        </p:nvSpPr>
        <p:spPr>
          <a:xfrm rot="0" flipH="false" flipV="false">
            <a:off x="6032500" y="6007100"/>
            <a:ext cx="4826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06. 总结与未来展望</a:t>
            </a:r>
            <a:endParaRPr lang="en-US" sz="1100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项目总结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524000"/>
            <a:ext cx="5080000" cy="1397000"/>
          </a:xfrm>
          <a:prstGeom prst="roundRect">
            <a:avLst>
              <a:gd name="adj" fmla="val 9090"/>
            </a:avLst>
          </a:prstGeom>
          <a:solidFill>
            <a:srgbClr val="FFFFFF">
              <a:alpha val="5000"/>
            </a:srgbClr>
          </a:solidFill>
          <a:ln cmpd="sng" cap="flat">
            <a:solidFill>
              <a:srgbClr val="E6CFCF">
                <a:alpha val="5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714500"/>
            <a:ext cx="304800" cy="3048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460500" y="1676400"/>
            <a:ext cx="4191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核心优势：新一代检索决策系统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16000" y="2095500"/>
            <a:ext cx="4572000" cy="698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构建以“意图理解”为核心、“智能路由”为大脑的系统，具备精准理解、灵活编排与多策略融合能力。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762000" y="3111500"/>
            <a:ext cx="5080000" cy="1397000"/>
          </a:xfrm>
          <a:prstGeom prst="roundRect">
            <a:avLst>
              <a:gd name="adj" fmla="val 9090"/>
            </a:avLst>
          </a:prstGeom>
          <a:solidFill>
            <a:srgbClr val="FFFFFF">
              <a:alpha val="5000"/>
            </a:srgbClr>
          </a:solidFill>
          <a:ln cmpd="sng" cap="flat">
            <a:solidFill>
              <a:srgbClr val="E6CFCF">
                <a:alpha val="5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16000" y="3302000"/>
            <a:ext cx="304800" cy="3048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1460500" y="3263900"/>
            <a:ext cx="4191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关键成就：核心场景试点验证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1016000" y="3683000"/>
            <a:ext cx="4572000" cy="698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在智能客服与企业决策场景成功试点，实现显著效率提升与成本节约，验证了技术可行性与商业价值。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762000" y="4699000"/>
            <a:ext cx="5080000" cy="1397000"/>
          </a:xfrm>
          <a:prstGeom prst="roundRect">
            <a:avLst>
              <a:gd name="adj" fmla="val 9090"/>
            </a:avLst>
          </a:prstGeom>
          <a:solidFill>
            <a:srgbClr val="FFFFFF">
              <a:alpha val="5000"/>
            </a:srgbClr>
          </a:solidFill>
          <a:ln cmpd="sng" cap="flat">
            <a:solidFill>
              <a:srgbClr val="E6CFCF">
                <a:alpha val="5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16000" y="4889500"/>
            <a:ext cx="304800" cy="3048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 flipH="false" flipV="false">
            <a:off x="1460500" y="4851400"/>
            <a:ext cx="4191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团队贡献：持续创新与工程落地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1016000" y="5270500"/>
            <a:ext cx="4572000" cy="698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技术团队在算法模型、系统架构及工程实现上持续突破，以不懈努力保障了项目的高质量交付。</a:t>
            </a:r>
            <a:endParaRPr lang="en-US" sz="1100"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17187" r="17187" t="0" b="0"/>
          <a:stretch>
            <a:fillRect/>
          </a:stretch>
        </p:blipFill>
        <p:spPr>
          <a:xfrm rot="0" flipH="false" flipV="false">
            <a:off x="6096000" y="1524000"/>
            <a:ext cx="5334000" cy="4572000"/>
          </a:xfrm>
          <a:prstGeom prst="roundRect">
            <a:avLst>
              <a:gd name="adj" fmla="val 2777"/>
            </a:avLst>
          </a:prstGeom>
          <a:noFill/>
          <a:ln w="25400" cmpd="sng" cap="flat">
            <a:noFill/>
            <a:prstDash val="solid"/>
            <a:round/>
          </a:ln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未来展望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397000"/>
            <a:ext cx="5334000" cy="1143000"/>
          </a:xfrm>
          <a:prstGeom prst="roundRect">
            <a:avLst>
              <a:gd name="adj" fmla="val 11111"/>
            </a:avLst>
          </a:prstGeom>
          <a:solidFill>
            <a:srgbClr val="FFFFFF">
              <a:alpha val="5000"/>
            </a:srgbClr>
          </a:solidFill>
          <a:ln cmpd="sng" cap="flat">
            <a:solidFill>
              <a:srgbClr val="E6CFCF">
                <a:alpha val="5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952500" y="1587500"/>
            <a:ext cx="355600" cy="3556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397000" y="1549400"/>
            <a:ext cx="4572000" cy="3556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多模态理解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397000" y="1905000"/>
            <a:ext cx="457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处理图像、语音、视频等多种输入，实现更自然、全面的人机交互。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762000" y="2667000"/>
            <a:ext cx="5334000" cy="1143000"/>
          </a:xfrm>
          <a:prstGeom prst="roundRect">
            <a:avLst>
              <a:gd name="adj" fmla="val 11111"/>
            </a:avLst>
          </a:prstGeom>
          <a:solidFill>
            <a:srgbClr val="FFFFFF">
              <a:alpha val="5000"/>
            </a:srgbClr>
          </a:solidFill>
          <a:ln cmpd="sng" cap="flat">
            <a:solidFill>
              <a:srgbClr val="E6CFCF">
                <a:alpha val="5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952500" y="2857500"/>
            <a:ext cx="355600" cy="3556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1397000" y="2819400"/>
            <a:ext cx="4572000" cy="3556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强化学习优化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1397000" y="3175000"/>
            <a:ext cx="457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基于反馈动态优化检索策略，实现系统的持续自我进化与工作流升级。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762000" y="3937000"/>
            <a:ext cx="5334000" cy="1143000"/>
          </a:xfrm>
          <a:prstGeom prst="roundRect">
            <a:avLst>
              <a:gd name="adj" fmla="val 11111"/>
            </a:avLst>
          </a:prstGeom>
          <a:solidFill>
            <a:srgbClr val="FFFFFF">
              <a:alpha val="5000"/>
            </a:srgbClr>
          </a:solidFill>
          <a:ln cmpd="sng" cap="flat">
            <a:solidFill>
              <a:srgbClr val="E6CFCF">
                <a:alpha val="5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952500" y="4127500"/>
            <a:ext cx="355600" cy="3556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 flipH="false" flipV="false">
            <a:off x="1397000" y="4089400"/>
            <a:ext cx="4572000" cy="3556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行业大模型结合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1397000" y="4445000"/>
            <a:ext cx="457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融合金融、医疗等垂直领域大模型，提供深度专业化的智能服务。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762000" y="5207000"/>
            <a:ext cx="5334000" cy="1143000"/>
          </a:xfrm>
          <a:prstGeom prst="roundRect">
            <a:avLst>
              <a:gd name="adj" fmla="val 11111"/>
            </a:avLst>
          </a:prstGeom>
          <a:solidFill>
            <a:srgbClr val="FFFFFF">
              <a:alpha val="5000"/>
            </a:srgbClr>
          </a:solidFill>
          <a:ln cmpd="sng" cap="flat">
            <a:solidFill>
              <a:srgbClr val="E6CFCF">
                <a:alpha val="5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952500" y="5397500"/>
            <a:ext cx="355600" cy="3556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1397000" y="5359400"/>
            <a:ext cx="4572000" cy="3556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联邦学习与隐私保护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1397000" y="5715000"/>
            <a:ext cx="457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在保护隐私前提下，探索跨组织、跨领域的知识共享与协同智能。</a:t>
            </a:r>
            <a:endParaRPr lang="en-US" sz="1100"/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rcRect l="21153" r="21153" t="0" b="0"/>
          <a:stretch>
            <a:fillRect/>
          </a:stretch>
        </p:blipFill>
        <p:spPr>
          <a:xfrm rot="0" flipH="false" flipV="false">
            <a:off x="6350000" y="1397000"/>
            <a:ext cx="5080000" cy="4953000"/>
          </a:xfrm>
          <a:prstGeom prst="roundRect">
            <a:avLst>
              <a:gd name="adj" fmla="val 2564"/>
            </a:avLst>
          </a:prstGeom>
          <a:noFill/>
          <a:ln w="25400" cmpd="sng" cap="flat">
            <a:noFill/>
            <a:prstDash val="solid"/>
            <a:round/>
          </a:ln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F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6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286000"/>
            <a:ext cx="10160000" cy="1016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THANK YOU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34376" flipH="false" flipV="false">
            <a:off x="5461032" y="34226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00FFFF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1016000" y="3683000"/>
            <a:ext cx="1016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0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Q&amp;A / 交流互动</a:t>
            </a:r>
            <a:endParaRPr lang="en-US" sz="1100"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4903813" y="4216400"/>
            <a:ext cx="254000" cy="2540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 flipH="false" flipV="false">
            <a:off x="5245573" y="4216400"/>
            <a:ext cx="508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FFFFFF">
                    <a:alpha val="80000"/>
                  </a:srgbClr>
                </a:solidFill>
                <a:latin typeface="Noto Sans SC"/>
                <a:ea typeface="Noto Sans SC"/>
                <a:cs typeface="Noto Sans SC"/>
                <a:sym typeface="Noto Sans SC"/>
                <a:hlinkClick r:id="rId5" tooltip="https://github.com/XXYoLoo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Github/XXYoLoong</a:t>
            </a:r>
            <a:endParaRPr lang="en-US" sz="1100"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0" y="6190112"/>
            <a:ext cx="1524000" cy="6678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4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0" y="1778000"/>
            <a:ext cx="12192000" cy="152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96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0" y="3429000"/>
            <a:ext cx="12192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项目背景与挑战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34376" flipH="false" flipV="false">
            <a:off x="5461032" y="41846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00FFFF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0" y="4381500"/>
            <a:ext cx="1219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400" spc="200">
                <a:solidFill>
                  <a:srgbClr val="FFFFFF">
                    <a:alpha val="70196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PROJECT BACKGROUND &amp; CHALLENGES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信息爆炸与传统检索的困境</a:t>
            </a:r>
            <a:endParaRPr lang="en-US" sz="1100"/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0851" r="10851" t="0" b="0"/>
          <a:stretch>
            <a:fillRect/>
          </a:stretch>
        </p:blipFill>
        <p:spPr>
          <a:xfrm rot="0" flipH="false" flipV="false">
            <a:off x="762000" y="1651000"/>
            <a:ext cx="5080000" cy="4318000"/>
          </a:xfrm>
          <a:prstGeom prst="roundRect">
            <a:avLst>
              <a:gd name="adj" fmla="val 2941"/>
            </a:avLst>
          </a:prstGeom>
          <a:noFill/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6223000" y="1701800"/>
            <a:ext cx="406400" cy="4064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6731000" y="1651000"/>
            <a:ext cx="4699000" cy="406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关键词匹配的局限性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6731000" y="2082800"/>
            <a:ext cx="4699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仅能进行字符串匹配，无法理解用户真实意图。例如搜索“苹果”时，系统难以区分是水果还是电子产品，导致词不达意。</a:t>
            </a:r>
            <a:endParaRPr lang="en-US" sz="1100"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6223000" y="2971800"/>
            <a:ext cx="406400" cy="4064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 flipH="false" flipV="false">
            <a:off x="6731000" y="2921000"/>
            <a:ext cx="4699000" cy="406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结果过载与信息噪音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6731000" y="3352800"/>
            <a:ext cx="4699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返回大量冗余信息，用户需耗费大量时间筛选。统计显示用户通常只查看前几页结果，海量有价值信息因此被埋没。</a:t>
            </a:r>
            <a:endParaRPr lang="en-US" sz="1100"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6223000" y="4241800"/>
            <a:ext cx="406400" cy="4064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6731000" y="4191000"/>
            <a:ext cx="4699000" cy="406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缺乏上下文理解能力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6731000" y="4622800"/>
            <a:ext cx="4699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无法结合对话历史或用户画像提供个性化服务。每次交互都是孤立的，难以形成连贯、精准的服务体验。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企业级应用的核心需求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524000"/>
            <a:ext cx="5207000" cy="2286000"/>
          </a:xfrm>
          <a:prstGeom prst="roundRect">
            <a:avLst>
              <a:gd name="adj" fmla="val 555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79500" y="1841500"/>
            <a:ext cx="508000" cy="5080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714500" y="1841500"/>
            <a:ext cx="40005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精准理解意图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79500" y="2349500"/>
            <a:ext cx="457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超越关键词，深度解析用户需求的真实目的，无论是简单的事实查询，还是复杂的分析请求。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6223000" y="1524000"/>
            <a:ext cx="5207000" cy="2286000"/>
          </a:xfrm>
          <a:prstGeom prst="roundRect">
            <a:avLst>
              <a:gd name="adj" fmla="val 555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540500" y="1841500"/>
            <a:ext cx="508000" cy="5080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7175500" y="1841500"/>
            <a:ext cx="40005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高效知识获取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6540500" y="2349500"/>
            <a:ext cx="457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从海量、多源、异构数据中快速定位关键信息，打破信息孤岛，实现知识的统一检索。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762000" y="4064000"/>
            <a:ext cx="5207000" cy="2286000"/>
          </a:xfrm>
          <a:prstGeom prst="roundRect">
            <a:avLst>
              <a:gd name="adj" fmla="val 555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079500" y="4381500"/>
            <a:ext cx="508000" cy="5080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 flipH="false" flipV="false">
            <a:off x="1714500" y="4381500"/>
            <a:ext cx="40005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智能决策支持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1079500" y="4889500"/>
            <a:ext cx="457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不仅提供信息，更能基于信息辅助或自动化决策，将数据转化为真正的生产力。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6223000" y="4064000"/>
            <a:ext cx="5207000" cy="2286000"/>
          </a:xfrm>
          <a:prstGeom prst="roundRect">
            <a:avLst>
              <a:gd name="adj" fmla="val 5555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6540500" y="4381500"/>
            <a:ext cx="508000" cy="5080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7175500" y="4381500"/>
            <a:ext cx="40005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灵活工作流集成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6540500" y="4889500"/>
            <a:ext cx="457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能够无缝融入企业现有业务流程和系统，如CRM、ERP等，成为业务的“智能大脑”。</a:t>
            </a:r>
            <a:endParaRPr lang="en-US" sz="1100"/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6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0" y="1905000"/>
            <a:ext cx="1219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80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0" y="3302000"/>
            <a:ext cx="12192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核心概念解析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0" y="4000500"/>
            <a:ext cx="12192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FFFFFF">
                    <a:alpha val="70196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CORE CONCEPTS EXPLAINED</a:t>
            </a:r>
            <a:endParaRPr lang="en-US" sz="1100"/>
          </a:p>
        </p:txBody>
      </p:sp>
      <p:cxnSp>
        <p:nvCxnSpPr>
          <p:cNvPr name="Connector 7" id="7"/>
          <p:cNvCxnSpPr/>
          <p:nvPr/>
        </p:nvCxnSpPr>
        <p:spPr>
          <a:xfrm rot="-57290" flipH="false" flipV="false">
            <a:off x="5715053" y="4565650"/>
            <a:ext cx="762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00FFFF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什么是意图驱动检索？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762000" y="1524000"/>
            <a:ext cx="5334000" cy="2159000"/>
          </a:xfrm>
          <a:prstGeom prst="roundRect">
            <a:avLst>
              <a:gd name="adj" fmla="val 5882"/>
            </a:avLst>
          </a:prstGeom>
          <a:solidFill>
            <a:srgbClr val="FFFFFF">
              <a:alpha val="5000"/>
            </a:srgbClr>
          </a:solidFill>
          <a:ln w="12700" cmpd="sng" cap="flat">
            <a:solidFill>
              <a:srgbClr val="B0B0B0">
                <a:alpha val="3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778000"/>
            <a:ext cx="406400" cy="4064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524000" y="1752600"/>
            <a:ext cx="4318000" cy="444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传统检索：被动匹配</a:t>
            </a:r>
            <a:endParaRPr lang="en-US" sz="1100"/>
          </a:p>
        </p:txBody>
      </p:sp>
      <p:cxnSp>
        <p:nvCxnSpPr>
          <p:cNvPr name="Connector 6" id="6"/>
          <p:cNvCxnSpPr/>
          <p:nvPr/>
        </p:nvCxnSpPr>
        <p:spPr>
          <a:xfrm rot="-9046" flipH="false" flipV="false">
            <a:off x="1016008" y="2216150"/>
            <a:ext cx="482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B0B0B0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7" id="7"/>
          <p:cNvSpPr/>
          <p:nvPr/>
        </p:nvSpPr>
        <p:spPr>
          <a:xfrm rot="0" flipH="false" flipV="false">
            <a:off x="1016000" y="2349500"/>
            <a:ext cx="4826000" cy="1143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“用户说什么，就搜什么”。基于字符串匹配，只能处理表面的文字信息，是一种机械的、被动的响应方式。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762000" y="3937000"/>
            <a:ext cx="5334000" cy="2159000"/>
          </a:xfrm>
          <a:prstGeom prst="roundRect">
            <a:avLst>
              <a:gd name="adj" fmla="val 5882"/>
            </a:avLst>
          </a:prstGeom>
          <a:solidFill>
            <a:srgbClr val="00FFFF">
              <a:alpha val="8000"/>
            </a:srgbClr>
          </a:solidFill>
          <a:ln w="12700" cmpd="sng" cap="flat">
            <a:solidFill>
              <a:srgbClr val="00FFFF">
                <a:alpha val="4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016000" y="4191000"/>
            <a:ext cx="406400" cy="4064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1524000" y="4165600"/>
            <a:ext cx="4318000" cy="4445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意图驱动检索：主动理解</a:t>
            </a:r>
            <a:endParaRPr lang="en-US" sz="1100"/>
          </a:p>
        </p:txBody>
      </p:sp>
      <p:cxnSp>
        <p:nvCxnSpPr>
          <p:cNvPr name="Connector 11" id="11"/>
          <p:cNvCxnSpPr/>
          <p:nvPr/>
        </p:nvCxnSpPr>
        <p:spPr>
          <a:xfrm rot="-9046" flipH="false" flipV="false">
            <a:off x="1016008" y="4629150"/>
            <a:ext cx="482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00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12" id="12"/>
          <p:cNvSpPr/>
          <p:nvPr/>
        </p:nvSpPr>
        <p:spPr>
          <a:xfrm rot="0" flipH="false" flipV="false">
            <a:off x="1016000" y="4762500"/>
            <a:ext cx="4826000" cy="1143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DCDCDC"/>
                </a:solidFill>
                <a:latin typeface="Noto Sans SC"/>
                <a:ea typeface="Noto Sans SC"/>
                <a:cs typeface="Noto Sans SC"/>
                <a:sym typeface="Noto Sans SC"/>
              </a:rPr>
              <a:t>“用户想要什么，就找什么”。基于语义理解和需求分析，能够洞察用户语言背后的真实需求和目的，实现智能响应。</a:t>
            </a:r>
            <a:endParaRPr lang="en-US" sz="1100"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r="0" t="5000" b="5000"/>
          <a:stretch>
            <a:fillRect/>
          </a:stretch>
        </p:blipFill>
        <p:spPr>
          <a:xfrm rot="0" flipH="false" flipV="false">
            <a:off x="6350000" y="1524000"/>
            <a:ext cx="5080000" cy="4572000"/>
          </a:xfrm>
          <a:prstGeom prst="roundRect">
            <a:avLst>
              <a:gd name="adj" fmla="val 2777"/>
            </a:avLst>
          </a:prstGeom>
          <a:noFill/>
          <a:ln w="25400" cmpd="sng" cap="flat">
            <a:noFill/>
            <a:prstDash val="solid"/>
            <a:round/>
          </a:ln>
          <a:effectLst>
            <a:outerShdw dir="2700000" dist="127000" blurRad="254000" algn="tl" rotWithShape="false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10668000" cy="635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工作流决策系统的角色</a:t>
            </a:r>
            <a:endParaRPr lang="en-US" sz="1100"/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r="0" t="2777" b="2777"/>
          <a:stretch>
            <a:fillRect/>
          </a:stretch>
        </p:blipFill>
        <p:spPr>
          <a:xfrm rot="0" flipH="false" flipV="false">
            <a:off x="762000" y="1651000"/>
            <a:ext cx="4572000" cy="4318000"/>
          </a:xfrm>
          <a:prstGeom prst="roundRect">
            <a:avLst>
              <a:gd name="adj" fmla="val 4411"/>
            </a:avLst>
          </a:prstGeom>
          <a:noFill/>
          <a:ln w="25400" cmpd="sng" cap="flat">
            <a:noFill/>
            <a:prstDash val="solid"/>
            <a:round/>
          </a:ln>
          <a:effectLst>
            <a:outerShdw dir="2700000" dist="0" blurRad="254000" algn="tl" rotWithShape="false">
              <a:srgbClr val="00FFFF">
                <a:alpha val="2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5842000" y="1714500"/>
            <a:ext cx="406400" cy="4064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6350000" y="1676400"/>
            <a:ext cx="508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意图分类与路由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6350000" y="2057400"/>
            <a:ext cx="508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精准识别用户意图，将请求分发给最适合的下游模块，如知识库、工具API或分析引擎。</a:t>
            </a:r>
            <a:endParaRPr lang="en-US" sz="1100"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5842000" y="2984500"/>
            <a:ext cx="406400" cy="4064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 flipH="false" flipV="false">
            <a:off x="6350000" y="2946400"/>
            <a:ext cx="508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任务编排与执行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6350000" y="3327400"/>
            <a:ext cx="508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根据预设或动态逻辑，自动编排检索、分析与生成任务，确保业务流程的顺畅与高效执行。</a:t>
            </a:r>
            <a:endParaRPr lang="en-US" sz="1100"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5842000" y="4254500"/>
            <a:ext cx="406400" cy="4064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6350000" y="4216400"/>
            <a:ext cx="508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多策略融合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6350000" y="4597400"/>
            <a:ext cx="508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B0B0B0"/>
                </a:solidFill>
                <a:latin typeface="Noto Sans SC"/>
                <a:ea typeface="Noto Sans SC"/>
                <a:cs typeface="Noto Sans SC"/>
                <a:sym typeface="Noto Sans SC"/>
              </a:rPr>
              <a:t>动态组合向量检索、图检索等多种策略，智能融合结果，以应对不同复杂度的查询需求。</a:t>
            </a:r>
            <a:endParaRPr lang="en-US" sz="1100"/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lum/>
          </a:blip>
          <a:srcRect/>
          <a:stretch>
            <a:fillRect l="0" t="0" r="0" b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0" y="1905000"/>
            <a:ext cx="12192000" cy="1270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6400">
                <a:solidFill>
                  <a:srgbClr val="00FFFF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 flipH="false" flipV="false">
            <a:off x="0" y="3302000"/>
            <a:ext cx="12192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技术架构深度剖析</a:t>
            </a:r>
            <a:endParaRPr lang="en-US" sz="1100"/>
          </a:p>
        </p:txBody>
      </p:sp>
      <p:cxnSp>
        <p:nvCxnSpPr>
          <p:cNvPr name="Connector 4" id="4"/>
          <p:cNvCxnSpPr/>
          <p:nvPr/>
        </p:nvCxnSpPr>
        <p:spPr>
          <a:xfrm rot="-42969" flipH="false" flipV="false">
            <a:off x="5588040" y="4184650"/>
            <a:ext cx="101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00FFFF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5" id="5"/>
          <p:cNvSpPr/>
          <p:nvPr/>
        </p:nvSpPr>
        <p:spPr>
          <a:xfrm rot="0" flipH="false" flipV="false">
            <a:off x="0" y="4381500"/>
            <a:ext cx="12192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FFFFFF">
                    <a:alpha val="70196"/>
                  </a:srgbClr>
                </a:solidFill>
                <a:latin typeface="Noto Sans SC"/>
                <a:ea typeface="Noto Sans SC"/>
                <a:cs typeface="Noto Sans SC"/>
                <a:sym typeface="Noto Sans SC"/>
              </a:rPr>
              <a:t>DEEP DIVE INTO TECHNICAL ARCHITECTURE</a:t>
            </a:r>
            <a:endParaRPr lang="en-US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